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8" r:id="rId2"/>
    <p:sldId id="284" r:id="rId3"/>
    <p:sldId id="271" r:id="rId4"/>
    <p:sldId id="285" r:id="rId5"/>
    <p:sldId id="257" r:id="rId6"/>
    <p:sldId id="283" r:id="rId7"/>
    <p:sldId id="293" r:id="rId8"/>
    <p:sldId id="297" r:id="rId9"/>
    <p:sldId id="280" r:id="rId10"/>
    <p:sldId id="282" r:id="rId11"/>
    <p:sldId id="299" r:id="rId12"/>
    <p:sldId id="275" r:id="rId13"/>
    <p:sldId id="289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17" r:id="rId22"/>
    <p:sldId id="316" r:id="rId23"/>
    <p:sldId id="318" r:id="rId24"/>
    <p:sldId id="320" r:id="rId25"/>
    <p:sldId id="322" r:id="rId26"/>
    <p:sldId id="281" r:id="rId27"/>
    <p:sldId id="32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4"/>
  </p:normalViewPr>
  <p:slideViewPr>
    <p:cSldViewPr snapToGrid="0" snapToObjects="1">
      <p:cViewPr varScale="1">
        <p:scale>
          <a:sx n="112" d="100"/>
          <a:sy n="112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0.tiff>
</file>

<file path=ppt/media/image11.png>
</file>

<file path=ppt/media/image11.tiff>
</file>

<file path=ppt/media/image12.png>
</file>

<file path=ppt/media/image12.tiff>
</file>

<file path=ppt/media/image13.png>
</file>

<file path=ppt/media/image13.tiff>
</file>

<file path=ppt/media/image14.tiff>
</file>

<file path=ppt/media/image15.tiff>
</file>

<file path=ppt/media/image16.tiff>
</file>

<file path=ppt/media/image17.jpeg>
</file>

<file path=ppt/media/image18.png>
</file>

<file path=ppt/media/image2.png>
</file>

<file path=ppt/media/image2.tiff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FBAC7-EEBA-C04B-A566-E1C44DBDB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672821-361E-8A42-8C9C-59616FD27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5E986-4907-DB4D-B237-1A0AC339E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A3B22-BB53-6341-8D5A-8BB117C73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B069E-31AD-744E-8E0C-52AD4B6B9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12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2CE55-8F9B-F748-836A-76F12EC2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53327A-E1C6-E541-9142-C3F3E9553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7EF48-78B1-C542-B198-E8562EECF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D7438-74EF-3748-ABFF-ACB9B0312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7A0274-B04B-444C-A6DD-3BACF2559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60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33992C-2F04-0843-A329-36E07296A9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C43B80-9C38-DD49-81F3-A112F8483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6ACA8-6FF1-A946-9889-DBC559D21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D93D6-7A57-A34F-8A44-CBA40DD0C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02F96-8589-9D45-A768-0EFE3B6D8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8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D65C8-7B1B-6241-A38D-CB5DB1A8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0C1BB-313E-DF4B-AEF5-4251E93A1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DA328-FA00-0B4C-B535-0AF8AB882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1E737-4C3C-5344-A0B5-FEBD37CEC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177B6-0D5F-A345-A3C4-B0D2222F3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5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4334B-C86D-FB4A-99DF-37BDDC281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DC095-16D0-5949-85D5-078089EF8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41B61-A26F-1B4C-A6B5-DE1410F68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940BA-BEAC-5446-8AB9-66E7DCD7F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E7110-028E-7244-A547-091A5A4DE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67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E2345-A268-3440-B61C-B75CEB95B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27843-1F3C-D54B-82CB-7A791682A0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D0A8-7141-FD49-8125-0006C184A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0C507-89EF-0047-9364-43B294E39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2BE250-A2E2-B549-A5E9-4D10DC317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866ECE-780D-A947-8C15-2C9139DE0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622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B2F78-80B7-FB44-AC5A-AA0FF4108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03CE6-C3CD-7D4F-8645-1BCEE594E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3D6A28-D937-604D-9893-A5A113D9FF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CED804-295D-CA44-BCD5-7BFABB6B7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75190-77CB-BA4F-BAB0-3C141DD5E6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76A33A-936B-4B47-A4D8-3763BEAA9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C540BC-AC6A-7E42-AF62-F68D71A86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BE74C4-8D51-7A44-A337-5CEAF387A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4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6863B-D796-2747-9251-15F549B51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AAB2B7-893C-E447-8F5A-BB0490C27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E76C1E-599B-1D43-BE49-30C94E4F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E04F47-C4EC-144D-97A8-6216280AD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89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106CCA-61F3-4448-A6F0-42C4E38D6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35762-7CF6-D242-82B2-5140CCD44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E056E-9DBB-8142-8008-D41DE6B20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785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7BA9B-2905-0543-91AC-1C9B22409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69124-BAC9-AD49-9B4E-B3764FA58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82282-615B-F845-B939-8CE44E17E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DEE90-1135-E240-8966-6552703F6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0AE23C-05E5-0546-A7A8-1C40C03AC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2222A-C3F1-124E-AE03-0333C15CA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34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C7210-0F54-724D-94E3-623035361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962133-50CF-FB4A-9B57-E19F8456F5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04E71-8BFC-874E-8AC4-CAC5AB734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33F852-B247-6E44-A963-44E138019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D69E7A-B7C3-6448-ACA8-B76DD575C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E9692B-38A4-BD4D-A562-A9315725C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26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E5DC13-9D57-9949-BA39-BA4A662DE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7E5BF-70A4-2041-BD3F-766B0CA4A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4F613-BBEC-AF4C-8EC2-3E526F51D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05EA4-6299-6240-B0AF-582C7BAE1EEF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941F9-8667-4F45-91D7-8ACB484BEA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685DF-9CB9-154A-8D2A-D7D0B5294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56BBB-4457-A244-9727-A0D152035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0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lu21CNd34Q" TargetMode="External"/><Relationship Id="rId2" Type="http://schemas.openxmlformats.org/officeDocument/2006/relationships/hyperlink" Target="https://youtu.be/3JX-ioSmNW8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image" Target="../media/image16.tiff"/><Relationship Id="rId7" Type="http://schemas.openxmlformats.org/officeDocument/2006/relationships/image" Target="../media/image14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Relationship Id="rId9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image" Target="../media/image16.tiff"/><Relationship Id="rId7" Type="http://schemas.openxmlformats.org/officeDocument/2006/relationships/image" Target="../media/image14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10" Type="http://schemas.openxmlformats.org/officeDocument/2006/relationships/image" Target="../media/image17.jpeg"/><Relationship Id="rId4" Type="http://schemas.openxmlformats.org/officeDocument/2006/relationships/image" Target="../media/image11.tiff"/><Relationship Id="rId9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youtu.be/m20rGK51J0A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youtu.be/Zl74NCVbA5A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image" Target="../media/image10.tiff"/><Relationship Id="rId7" Type="http://schemas.openxmlformats.org/officeDocument/2006/relationships/image" Target="../media/image14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NRC videos 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D3B440-244B-244D-9F99-65269CA587A7}"/>
              </a:ext>
            </a:extLst>
          </p:cNvPr>
          <p:cNvSpPr txBox="1"/>
          <p:nvPr/>
        </p:nvSpPr>
        <p:spPr>
          <a:xfrm>
            <a:off x="2523182" y="2272784"/>
            <a:ext cx="61436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hlinkClick r:id="rId2"/>
              </a:rPr>
              <a:t>Greenhouse Gases</a:t>
            </a:r>
            <a:r>
              <a:rPr lang="en-US" sz="2400" dirty="0"/>
              <a:t> and </a:t>
            </a:r>
            <a:r>
              <a:rPr lang="en-US" sz="2400" dirty="0">
                <a:hlinkClick r:id="rId3"/>
              </a:rPr>
              <a:t>Increased Emissions</a:t>
            </a:r>
            <a:r>
              <a:rPr lang="en-US" sz="24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168843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Composition of the troposphere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592677E5-5433-1C4D-B8D9-F95CC23B9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43" y="593436"/>
            <a:ext cx="6384052" cy="478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9EFF4C82-C50F-C349-A81A-E34BA9C58338}"/>
              </a:ext>
            </a:extLst>
          </p:cNvPr>
          <p:cNvGrpSpPr/>
          <p:nvPr/>
        </p:nvGrpSpPr>
        <p:grpSpPr>
          <a:xfrm>
            <a:off x="6710935" y="3702058"/>
            <a:ext cx="5598296" cy="3005100"/>
            <a:chOff x="6710935" y="3702058"/>
            <a:chExt cx="5598296" cy="30051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DE3DAF7-3CA2-3047-8070-9449DF8C86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493" t="46178" r="50000" b="12696"/>
            <a:stretch/>
          </p:blipFill>
          <p:spPr>
            <a:xfrm>
              <a:off x="6710935" y="3886724"/>
              <a:ext cx="4479054" cy="2820434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B3BC250-258E-2541-A6F1-24F58CA7554A}"/>
                </a:ext>
              </a:extLst>
            </p:cNvPr>
            <p:cNvGrpSpPr/>
            <p:nvPr/>
          </p:nvGrpSpPr>
          <p:grpSpPr>
            <a:xfrm>
              <a:off x="8944709" y="3702058"/>
              <a:ext cx="3364522" cy="369332"/>
              <a:chOff x="8944709" y="3702058"/>
              <a:chExt cx="3364522" cy="369332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FDEC5F7-4EB5-3545-BDA2-FFF5E2B030F6}"/>
                  </a:ext>
                </a:extLst>
              </p:cNvPr>
              <p:cNvSpPr txBox="1"/>
              <p:nvPr/>
            </p:nvSpPr>
            <p:spPr>
              <a:xfrm>
                <a:off x="10345089" y="3702058"/>
                <a:ext cx="19641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Other gases 1%</a:t>
                </a:r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54F72688-8560-F745-B7A3-E9F4D507130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944709" y="3905807"/>
                <a:ext cx="1299670" cy="145004"/>
              </a:xfrm>
              <a:prstGeom prst="straightConnector1">
                <a:avLst/>
              </a:prstGeom>
              <a:ln w="635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0380104-FA07-1449-A269-E81F971EC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5499" y="2206468"/>
            <a:ext cx="518026" cy="5573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4DFD28-E4E9-2841-BD73-516CF5F543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2753" y="1552163"/>
            <a:ext cx="617212" cy="5983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FF98EEE-06C4-2B4C-8B85-DEC8564D57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0419" y="905627"/>
            <a:ext cx="702408" cy="6210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42D5D4-B6E2-A347-B36C-A31C8D8407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3716" y="881875"/>
            <a:ext cx="859134" cy="64484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43FEA37-5C81-454A-B9BE-F58DE9F1A523}"/>
              </a:ext>
            </a:extLst>
          </p:cNvPr>
          <p:cNvGrpSpPr/>
          <p:nvPr/>
        </p:nvGrpSpPr>
        <p:grpSpPr>
          <a:xfrm>
            <a:off x="7263346" y="555379"/>
            <a:ext cx="4932025" cy="2884790"/>
            <a:chOff x="6658707" y="566857"/>
            <a:chExt cx="4932025" cy="288479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B2FBF3-0C23-EE43-8796-74EDBE15BFB8}"/>
                </a:ext>
              </a:extLst>
            </p:cNvPr>
            <p:cNvSpPr txBox="1"/>
            <p:nvPr/>
          </p:nvSpPr>
          <p:spPr>
            <a:xfrm>
              <a:off x="6658707" y="566857"/>
              <a:ext cx="9646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379687-BC0E-6B4C-B1F6-616FEC370521}"/>
                </a:ext>
              </a:extLst>
            </p:cNvPr>
            <p:cNvSpPr txBox="1"/>
            <p:nvPr/>
          </p:nvSpPr>
          <p:spPr>
            <a:xfrm>
              <a:off x="7623349" y="585940"/>
              <a:ext cx="9646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4D8C6F4-25BD-1A4D-83B0-598258277FB2}"/>
                </a:ext>
              </a:extLst>
            </p:cNvPr>
            <p:cNvSpPr txBox="1"/>
            <p:nvPr/>
          </p:nvSpPr>
          <p:spPr>
            <a:xfrm>
              <a:off x="7655867" y="2712983"/>
              <a:ext cx="9646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Ar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5C4433C-DA57-C24B-834C-B94FB4A9D714}"/>
                </a:ext>
              </a:extLst>
            </p:cNvPr>
            <p:cNvSpPr txBox="1"/>
            <p:nvPr/>
          </p:nvSpPr>
          <p:spPr>
            <a:xfrm>
              <a:off x="8914605" y="1479030"/>
              <a:ext cx="26761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</a:t>
              </a:r>
              <a:r>
                <a:rPr lang="en-US" baseline="-25000" dirty="0"/>
                <a:t>2</a:t>
              </a:r>
              <a:r>
                <a:rPr lang="en-US" dirty="0"/>
                <a:t>O (gas)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9078B5C-5CC7-3A4F-B187-14CB42319EFF}"/>
                </a:ext>
              </a:extLst>
            </p:cNvPr>
            <p:cNvSpPr txBox="1"/>
            <p:nvPr/>
          </p:nvSpPr>
          <p:spPr>
            <a:xfrm>
              <a:off x="8507584" y="3082315"/>
              <a:ext cx="9646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6B3F0098-2374-AF45-BAB3-F439050192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2701" y="2342609"/>
            <a:ext cx="783932" cy="64484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1A05683-89DE-474B-A25B-10A4E579CB5B}"/>
              </a:ext>
            </a:extLst>
          </p:cNvPr>
          <p:cNvSpPr txBox="1"/>
          <p:nvPr/>
        </p:nvSpPr>
        <p:spPr>
          <a:xfrm>
            <a:off x="7154479" y="3010293"/>
            <a:ext cx="964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</a:t>
            </a:r>
            <a:r>
              <a:rPr lang="en-US" baseline="-25000" dirty="0"/>
              <a:t>4</a:t>
            </a: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B9D3469-8A59-1344-80F0-7925A5D012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07644" y="2472472"/>
            <a:ext cx="848537" cy="598365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2219CA-2E3E-9340-B947-EA0BD6A5DD8D}"/>
              </a:ext>
            </a:extLst>
          </p:cNvPr>
          <p:cNvCxnSpPr>
            <a:cxnSpLocks/>
          </p:cNvCxnSpPr>
          <p:nvPr/>
        </p:nvCxnSpPr>
        <p:spPr>
          <a:xfrm flipH="1" flipV="1">
            <a:off x="5345724" y="4612194"/>
            <a:ext cx="1397620" cy="20096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371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The stratosphere has more ozone (compared to in the troposphere)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592677E5-5433-1C4D-B8D9-F95CC23B9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43" y="593436"/>
            <a:ext cx="6384052" cy="478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DE3DAF7-3CA2-3047-8070-9449DF8C86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93" t="46178" r="50000" b="12696"/>
          <a:stretch/>
        </p:blipFill>
        <p:spPr>
          <a:xfrm>
            <a:off x="6710935" y="3886724"/>
            <a:ext cx="4479054" cy="282043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FDEC5F7-4EB5-3545-BDA2-FFF5E2B030F6}"/>
              </a:ext>
            </a:extLst>
          </p:cNvPr>
          <p:cNvSpPr txBox="1"/>
          <p:nvPr/>
        </p:nvSpPr>
        <p:spPr>
          <a:xfrm>
            <a:off x="10345089" y="3702058"/>
            <a:ext cx="1964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gases 1%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4F72688-8560-F745-B7A3-E9F4D5071307}"/>
              </a:ext>
            </a:extLst>
          </p:cNvPr>
          <p:cNvCxnSpPr>
            <a:cxnSpLocks/>
          </p:cNvCxnSpPr>
          <p:nvPr/>
        </p:nvCxnSpPr>
        <p:spPr>
          <a:xfrm flipH="1">
            <a:off x="8944709" y="3905807"/>
            <a:ext cx="1299670" cy="145004"/>
          </a:xfrm>
          <a:prstGeom prst="straightConnector1">
            <a:avLst/>
          </a:prstGeom>
          <a:ln w="635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0380104-FA07-1449-A269-E81F971EC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5499" y="2206468"/>
            <a:ext cx="518026" cy="5573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4DFD28-E4E9-2841-BD73-516CF5F543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2753" y="1552163"/>
            <a:ext cx="617212" cy="5983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FF98EEE-06C4-2B4C-8B85-DEC8564D57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0419" y="905627"/>
            <a:ext cx="702408" cy="6210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42D5D4-B6E2-A347-B36C-A31C8D8407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3716" y="881875"/>
            <a:ext cx="859134" cy="64484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43FEA37-5C81-454A-B9BE-F58DE9F1A523}"/>
              </a:ext>
            </a:extLst>
          </p:cNvPr>
          <p:cNvGrpSpPr/>
          <p:nvPr/>
        </p:nvGrpSpPr>
        <p:grpSpPr>
          <a:xfrm>
            <a:off x="7263346" y="555379"/>
            <a:ext cx="4932025" cy="2884790"/>
            <a:chOff x="6658707" y="566857"/>
            <a:chExt cx="4932025" cy="288479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B2FBF3-0C23-EE43-8796-74EDBE15BFB8}"/>
                </a:ext>
              </a:extLst>
            </p:cNvPr>
            <p:cNvSpPr txBox="1"/>
            <p:nvPr/>
          </p:nvSpPr>
          <p:spPr>
            <a:xfrm>
              <a:off x="6658707" y="566857"/>
              <a:ext cx="9646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379687-BC0E-6B4C-B1F6-616FEC370521}"/>
                </a:ext>
              </a:extLst>
            </p:cNvPr>
            <p:cNvSpPr txBox="1"/>
            <p:nvPr/>
          </p:nvSpPr>
          <p:spPr>
            <a:xfrm>
              <a:off x="7623349" y="585940"/>
              <a:ext cx="9646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4D8C6F4-25BD-1A4D-83B0-598258277FB2}"/>
                </a:ext>
              </a:extLst>
            </p:cNvPr>
            <p:cNvSpPr txBox="1"/>
            <p:nvPr/>
          </p:nvSpPr>
          <p:spPr>
            <a:xfrm>
              <a:off x="7655867" y="2712983"/>
              <a:ext cx="9646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Ar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5C4433C-DA57-C24B-834C-B94FB4A9D714}"/>
                </a:ext>
              </a:extLst>
            </p:cNvPr>
            <p:cNvSpPr txBox="1"/>
            <p:nvPr/>
          </p:nvSpPr>
          <p:spPr>
            <a:xfrm>
              <a:off x="8914605" y="1479030"/>
              <a:ext cx="26761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</a:t>
              </a:r>
              <a:r>
                <a:rPr lang="en-US" baseline="-25000" dirty="0"/>
                <a:t>2</a:t>
              </a:r>
              <a:r>
                <a:rPr lang="en-US" dirty="0"/>
                <a:t>O (gas)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9078B5C-5CC7-3A4F-B187-14CB42319EFF}"/>
                </a:ext>
              </a:extLst>
            </p:cNvPr>
            <p:cNvSpPr txBox="1"/>
            <p:nvPr/>
          </p:nvSpPr>
          <p:spPr>
            <a:xfrm>
              <a:off x="8507584" y="3082315"/>
              <a:ext cx="9646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6B3F0098-2374-AF45-BAB3-F439050192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2701" y="2342609"/>
            <a:ext cx="783932" cy="64484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1A05683-89DE-474B-A25B-10A4E579CB5B}"/>
              </a:ext>
            </a:extLst>
          </p:cNvPr>
          <p:cNvSpPr txBox="1"/>
          <p:nvPr/>
        </p:nvSpPr>
        <p:spPr>
          <a:xfrm>
            <a:off x="7154479" y="3010293"/>
            <a:ext cx="964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</a:t>
            </a:r>
            <a:r>
              <a:rPr lang="en-US" baseline="-25000" dirty="0"/>
              <a:t>4</a:t>
            </a: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B9D3469-8A59-1344-80F0-7925A5D012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07644" y="2472472"/>
            <a:ext cx="848537" cy="598365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2219CA-2E3E-9340-B947-EA0BD6A5DD8D}"/>
              </a:ext>
            </a:extLst>
          </p:cNvPr>
          <p:cNvCxnSpPr>
            <a:cxnSpLocks/>
          </p:cNvCxnSpPr>
          <p:nvPr/>
        </p:nvCxnSpPr>
        <p:spPr>
          <a:xfrm flipH="1" flipV="1">
            <a:off x="5345724" y="4612194"/>
            <a:ext cx="1397620" cy="20096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2F074C-8B85-D34B-A298-F038A8D04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4" y="5513246"/>
            <a:ext cx="2066610" cy="114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88B3B7-AA57-D544-A34B-5370026A199A}"/>
              </a:ext>
            </a:extLst>
          </p:cNvPr>
          <p:cNvCxnSpPr>
            <a:cxnSpLocks/>
          </p:cNvCxnSpPr>
          <p:nvPr/>
        </p:nvCxnSpPr>
        <p:spPr>
          <a:xfrm flipV="1">
            <a:off x="1252759" y="4176738"/>
            <a:ext cx="0" cy="127284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550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816B97-136F-A346-A4A7-33554B3BA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7864"/>
            <a:ext cx="12192000" cy="51622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Breathing tropospheric air</a:t>
            </a:r>
          </a:p>
        </p:txBody>
      </p:sp>
    </p:spTree>
    <p:extLst>
      <p:ext uri="{BB962C8B-B14F-4D97-AF65-F5344CB8AC3E}">
        <p14:creationId xmlns:p14="http://schemas.microsoft.com/office/powerpoint/2010/main" val="1573049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501005" y="1043731"/>
            <a:ext cx="111899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-25000" dirty="0"/>
              <a:t>2</a:t>
            </a:r>
            <a:r>
              <a:rPr lang="en-US" sz="2400" dirty="0"/>
              <a:t> and O</a:t>
            </a:r>
            <a:r>
              <a:rPr lang="en-US" sz="2400" baseline="-25000" dirty="0"/>
              <a:t>2</a:t>
            </a:r>
            <a:r>
              <a:rPr lang="en-US" sz="2400" dirty="0"/>
              <a:t> are usually given in </a:t>
            </a:r>
            <a:r>
              <a:rPr lang="en-US" sz="2400" b="1" dirty="0"/>
              <a:t>%</a:t>
            </a:r>
          </a:p>
          <a:p>
            <a:endParaRPr lang="en-US" sz="2400" dirty="0"/>
          </a:p>
          <a:p>
            <a:r>
              <a:rPr lang="en-US" sz="2400" dirty="0"/>
              <a:t>CO</a:t>
            </a:r>
            <a:r>
              <a:rPr lang="en-US" sz="2400" baseline="-25000" dirty="0"/>
              <a:t>2</a:t>
            </a:r>
            <a:r>
              <a:rPr lang="en-US" sz="2400" dirty="0"/>
              <a:t>, CH</a:t>
            </a:r>
            <a:r>
              <a:rPr lang="en-US" sz="2400" baseline="-25000" dirty="0"/>
              <a:t>4</a:t>
            </a:r>
            <a:r>
              <a:rPr lang="en-US" sz="2400" dirty="0"/>
              <a:t>, N</a:t>
            </a:r>
            <a:r>
              <a:rPr lang="en-US" sz="2400" baseline="-25000" dirty="0"/>
              <a:t>2</a:t>
            </a:r>
            <a:r>
              <a:rPr lang="en-US" sz="2400" dirty="0"/>
              <a:t>O are usually given in </a:t>
            </a:r>
            <a:r>
              <a:rPr lang="en-US" sz="2400" b="1" dirty="0"/>
              <a:t>ppm</a:t>
            </a:r>
          </a:p>
          <a:p>
            <a:endParaRPr lang="en-US" sz="2400" dirty="0"/>
          </a:p>
          <a:p>
            <a:r>
              <a:rPr lang="en-US" sz="2400" dirty="0"/>
              <a:t>CO, O</a:t>
            </a:r>
            <a:r>
              <a:rPr lang="en-US" sz="2400" baseline="-25000" dirty="0"/>
              <a:t>3</a:t>
            </a:r>
            <a:r>
              <a:rPr lang="en-US" sz="2400" dirty="0"/>
              <a:t>, N</a:t>
            </a:r>
            <a:r>
              <a:rPr lang="en-US" sz="2400" baseline="-25000" dirty="0"/>
              <a:t>2</a:t>
            </a:r>
            <a:r>
              <a:rPr lang="en-US" sz="2400" dirty="0"/>
              <a:t>O, NO</a:t>
            </a:r>
            <a:r>
              <a:rPr lang="en-US" sz="2400" baseline="-25000" dirty="0"/>
              <a:t>x</a:t>
            </a:r>
            <a:r>
              <a:rPr lang="en-US" sz="2400" dirty="0"/>
              <a:t>, and SO</a:t>
            </a:r>
            <a:r>
              <a:rPr lang="en-US" sz="2400" baseline="-25000" dirty="0"/>
              <a:t>2</a:t>
            </a:r>
            <a:r>
              <a:rPr lang="en-US" sz="2400" dirty="0"/>
              <a:t> are usually given in </a:t>
            </a:r>
            <a:r>
              <a:rPr lang="en-US" sz="2400" b="1" dirty="0"/>
              <a:t>ppb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Why three scales?</a:t>
            </a:r>
          </a:p>
        </p:txBody>
      </p:sp>
    </p:spTree>
    <p:extLst>
      <p:ext uri="{BB962C8B-B14F-4D97-AF65-F5344CB8AC3E}">
        <p14:creationId xmlns:p14="http://schemas.microsoft.com/office/powerpoint/2010/main" val="400103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501005" y="1043731"/>
            <a:ext cx="1118999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baseline="-25000" dirty="0"/>
              <a:t>2</a:t>
            </a:r>
            <a:r>
              <a:rPr lang="en-US" sz="2400" dirty="0"/>
              <a:t> and O</a:t>
            </a:r>
            <a:r>
              <a:rPr lang="en-US" sz="2400" baseline="-25000" dirty="0"/>
              <a:t>2</a:t>
            </a:r>
            <a:r>
              <a:rPr lang="en-US" sz="2400" dirty="0"/>
              <a:t> are usually given in </a:t>
            </a:r>
            <a:r>
              <a:rPr lang="en-US" sz="2400" b="1" dirty="0"/>
              <a:t>%</a:t>
            </a:r>
          </a:p>
          <a:p>
            <a:endParaRPr lang="en-US" sz="2400" dirty="0"/>
          </a:p>
          <a:p>
            <a:r>
              <a:rPr lang="en-US" sz="2400" dirty="0"/>
              <a:t>CO</a:t>
            </a:r>
            <a:r>
              <a:rPr lang="en-US" sz="2400" baseline="-25000" dirty="0"/>
              <a:t>2</a:t>
            </a:r>
            <a:r>
              <a:rPr lang="en-US" sz="2400" dirty="0"/>
              <a:t>, CH</a:t>
            </a:r>
            <a:r>
              <a:rPr lang="en-US" sz="2400" baseline="-25000" dirty="0"/>
              <a:t>4</a:t>
            </a:r>
            <a:r>
              <a:rPr lang="en-US" sz="2400" dirty="0"/>
              <a:t>, N</a:t>
            </a:r>
            <a:r>
              <a:rPr lang="en-US" sz="2400" baseline="-25000" dirty="0"/>
              <a:t>2</a:t>
            </a:r>
            <a:r>
              <a:rPr lang="en-US" sz="2400" dirty="0"/>
              <a:t>O are usually given in </a:t>
            </a:r>
            <a:r>
              <a:rPr lang="en-US" sz="2400" b="1" dirty="0"/>
              <a:t>ppm</a:t>
            </a:r>
          </a:p>
          <a:p>
            <a:endParaRPr lang="en-US" sz="2400" dirty="0"/>
          </a:p>
          <a:p>
            <a:r>
              <a:rPr lang="en-US" sz="2400" dirty="0"/>
              <a:t>CO, O</a:t>
            </a:r>
            <a:r>
              <a:rPr lang="en-US" sz="2400" baseline="-25000" dirty="0"/>
              <a:t>3</a:t>
            </a:r>
            <a:r>
              <a:rPr lang="en-US" sz="2400" dirty="0"/>
              <a:t>, N</a:t>
            </a:r>
            <a:r>
              <a:rPr lang="en-US" sz="2400" baseline="-25000" dirty="0"/>
              <a:t>2</a:t>
            </a:r>
            <a:r>
              <a:rPr lang="en-US" sz="2400" dirty="0"/>
              <a:t>O, NO</a:t>
            </a:r>
            <a:r>
              <a:rPr lang="en-US" sz="2400" baseline="-25000" dirty="0"/>
              <a:t>x</a:t>
            </a:r>
            <a:r>
              <a:rPr lang="en-US" sz="2400" dirty="0"/>
              <a:t>, and SO</a:t>
            </a:r>
            <a:r>
              <a:rPr lang="en-US" sz="2400" baseline="-25000" dirty="0"/>
              <a:t>2</a:t>
            </a:r>
            <a:r>
              <a:rPr lang="en-US" sz="2400" dirty="0"/>
              <a:t> are usually given in </a:t>
            </a:r>
            <a:r>
              <a:rPr lang="en-US" sz="2400" b="1" dirty="0"/>
              <a:t>ppb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Why three scales? Basically, it’s easier to remember different gas concentration if the units are in the range 1-1000 (or so).</a:t>
            </a:r>
          </a:p>
        </p:txBody>
      </p:sp>
    </p:spTree>
    <p:extLst>
      <p:ext uri="{BB962C8B-B14F-4D97-AF65-F5344CB8AC3E}">
        <p14:creationId xmlns:p14="http://schemas.microsoft.com/office/powerpoint/2010/main" val="3914879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83834" y="563671"/>
            <a:ext cx="116033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</a:t>
            </a:r>
            <a:r>
              <a:rPr lang="en-US" sz="2400" b="1" dirty="0"/>
              <a:t>78%</a:t>
            </a:r>
            <a:r>
              <a:rPr lang="en-US" sz="2400" dirty="0"/>
              <a:t>, which means if you grab </a:t>
            </a:r>
            <a:r>
              <a:rPr lang="en-US" sz="2400" b="1" dirty="0"/>
              <a:t>100</a:t>
            </a:r>
            <a:r>
              <a:rPr lang="en-US" sz="2400" dirty="0"/>
              <a:t> molecules, 78 will be N</a:t>
            </a:r>
            <a:r>
              <a:rPr lang="en-US" sz="2400" baseline="-25000" dirty="0"/>
              <a:t>2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(also) </a:t>
            </a:r>
            <a:r>
              <a:rPr lang="en-US" sz="2400" b="1" dirty="0"/>
              <a:t>780000 ppm</a:t>
            </a:r>
            <a:r>
              <a:rPr lang="en-US" sz="2400" dirty="0"/>
              <a:t>, which means if you grab a </a:t>
            </a:r>
            <a:r>
              <a:rPr lang="en-US" sz="2400" b="1" dirty="0"/>
              <a:t>million</a:t>
            </a:r>
            <a:r>
              <a:rPr lang="en-US" sz="2400" dirty="0"/>
              <a:t> </a:t>
            </a:r>
            <a:r>
              <a:rPr lang="en-US" sz="2400" b="1" dirty="0"/>
              <a:t>molecules</a:t>
            </a:r>
            <a:r>
              <a:rPr lang="en-US" sz="2400" dirty="0"/>
              <a:t> (1,000,000=10</a:t>
            </a:r>
            <a:r>
              <a:rPr lang="en-US" sz="2400" baseline="30000" dirty="0"/>
              <a:t>6</a:t>
            </a:r>
            <a:r>
              <a:rPr lang="en-US" sz="2400" dirty="0"/>
              <a:t>), </a:t>
            </a:r>
            <a:r>
              <a:rPr lang="en-US" sz="2400" b="1" dirty="0"/>
              <a:t>780000 will be N</a:t>
            </a:r>
            <a:r>
              <a:rPr lang="en-US" sz="2400" b="1" baseline="-25000" dirty="0"/>
              <a:t>2</a:t>
            </a:r>
            <a:r>
              <a:rPr lang="en-US" sz="2400" dirty="0"/>
              <a:t>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8791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83834" y="563671"/>
            <a:ext cx="1160336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</a:t>
            </a:r>
            <a:r>
              <a:rPr lang="en-US" sz="2400" b="1" dirty="0"/>
              <a:t>78%</a:t>
            </a:r>
            <a:r>
              <a:rPr lang="en-US" sz="2400" dirty="0"/>
              <a:t>, which means if you grab 100 molecules, 78 will be N</a:t>
            </a:r>
            <a:r>
              <a:rPr lang="en-US" sz="2400" baseline="-25000" dirty="0"/>
              <a:t>2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(also) </a:t>
            </a:r>
            <a:r>
              <a:rPr lang="en-US" sz="2400" b="1" dirty="0"/>
              <a:t>780000 ppm</a:t>
            </a:r>
            <a:r>
              <a:rPr lang="en-US" sz="2400" dirty="0"/>
              <a:t>, which means if you grab a </a:t>
            </a:r>
            <a:r>
              <a:rPr lang="en-US" sz="2400" b="1" dirty="0"/>
              <a:t>million</a:t>
            </a:r>
            <a:r>
              <a:rPr lang="en-US" sz="2400" dirty="0"/>
              <a:t> </a:t>
            </a:r>
            <a:r>
              <a:rPr lang="en-US" sz="2400" b="1" dirty="0"/>
              <a:t>molecules</a:t>
            </a:r>
            <a:r>
              <a:rPr lang="en-US" sz="2400" dirty="0"/>
              <a:t> (1,000,000=10</a:t>
            </a:r>
            <a:r>
              <a:rPr lang="en-US" sz="2400" baseline="30000" dirty="0"/>
              <a:t>6</a:t>
            </a:r>
            <a:r>
              <a:rPr lang="en-US" sz="2400" dirty="0"/>
              <a:t>), </a:t>
            </a:r>
            <a:r>
              <a:rPr lang="en-US" sz="2400" b="1" dirty="0"/>
              <a:t>780000 will be N</a:t>
            </a:r>
            <a:r>
              <a:rPr lang="en-US" sz="2400" b="1" baseline="-25000" dirty="0"/>
              <a:t>2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Conversions …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get from ppm to %, move decimal 4 places to the </a:t>
            </a:r>
            <a:r>
              <a:rPr lang="en-US" sz="2400" b="1" dirty="0"/>
              <a:t>left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get from % to ppm, move decimal 4 places to the </a:t>
            </a:r>
            <a:r>
              <a:rPr lang="en-US" sz="2400" b="1" dirty="0"/>
              <a:t>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r>
              <a:rPr lang="en-US" sz="2400" dirty="0"/>
              <a:t>So what the concentration of O</a:t>
            </a:r>
            <a:r>
              <a:rPr lang="en-US" sz="2400" baseline="-25000" dirty="0"/>
              <a:t>2</a:t>
            </a:r>
            <a:r>
              <a:rPr lang="en-US" sz="2400" dirty="0"/>
              <a:t> in air, in ppm?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155497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83834" y="563671"/>
            <a:ext cx="1160336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</a:t>
            </a:r>
            <a:r>
              <a:rPr lang="en-US" sz="2400" b="1" dirty="0"/>
              <a:t>78%</a:t>
            </a:r>
            <a:r>
              <a:rPr lang="en-US" sz="2400" dirty="0"/>
              <a:t>, which means if you grab 100 molecules, 78 will be N</a:t>
            </a:r>
            <a:r>
              <a:rPr lang="en-US" sz="2400" baseline="-25000" dirty="0"/>
              <a:t>2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(also) </a:t>
            </a:r>
            <a:r>
              <a:rPr lang="en-US" sz="2400" b="1" dirty="0"/>
              <a:t>780000 ppm</a:t>
            </a:r>
            <a:r>
              <a:rPr lang="en-US" sz="2400" dirty="0"/>
              <a:t>, which means if you grab a </a:t>
            </a:r>
            <a:r>
              <a:rPr lang="en-US" sz="2400" b="1" dirty="0"/>
              <a:t>million</a:t>
            </a:r>
            <a:r>
              <a:rPr lang="en-US" sz="2400" dirty="0"/>
              <a:t> </a:t>
            </a:r>
            <a:r>
              <a:rPr lang="en-US" sz="2400" b="1" dirty="0"/>
              <a:t>molecules</a:t>
            </a:r>
            <a:r>
              <a:rPr lang="en-US" sz="2400" dirty="0"/>
              <a:t> (1,000,000=10</a:t>
            </a:r>
            <a:r>
              <a:rPr lang="en-US" sz="2400" baseline="30000" dirty="0"/>
              <a:t>6</a:t>
            </a:r>
            <a:r>
              <a:rPr lang="en-US" sz="2400" dirty="0"/>
              <a:t>), </a:t>
            </a:r>
            <a:r>
              <a:rPr lang="en-US" sz="2400" b="1" dirty="0"/>
              <a:t>780000 will be N</a:t>
            </a:r>
            <a:r>
              <a:rPr lang="en-US" sz="2400" b="1" baseline="-25000" dirty="0"/>
              <a:t>2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Conversions …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get from ppm to %, move decimal 4 places to the </a:t>
            </a:r>
            <a:r>
              <a:rPr lang="en-US" sz="2400" b="1" dirty="0"/>
              <a:t>left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get from % to ppm, move decimal 4 places to the </a:t>
            </a:r>
            <a:r>
              <a:rPr lang="en-US" sz="2400" b="1" dirty="0"/>
              <a:t>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r>
              <a:rPr lang="en-US" sz="2400" dirty="0"/>
              <a:t>So what the concentration of </a:t>
            </a:r>
            <a:r>
              <a:rPr lang="en-US" sz="2400" b="1" dirty="0"/>
              <a:t>O</a:t>
            </a:r>
            <a:r>
              <a:rPr lang="en-US" sz="2400" b="1" baseline="-25000" dirty="0"/>
              <a:t>2</a:t>
            </a:r>
            <a:r>
              <a:rPr lang="en-US" sz="2400" dirty="0"/>
              <a:t> in air, in ppm?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06107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83834" y="563671"/>
            <a:ext cx="116033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</a:t>
            </a:r>
            <a:r>
              <a:rPr lang="en-US" sz="2400" b="1" dirty="0"/>
              <a:t>78%</a:t>
            </a:r>
            <a:r>
              <a:rPr lang="en-US" sz="2400" dirty="0"/>
              <a:t>, which means if you grab 100 molecules, 78 will be N</a:t>
            </a:r>
            <a:r>
              <a:rPr lang="en-US" sz="2400" baseline="-25000" dirty="0"/>
              <a:t>2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(also) </a:t>
            </a:r>
            <a:r>
              <a:rPr lang="en-US" sz="2400" b="1" dirty="0"/>
              <a:t>780000 ppm</a:t>
            </a:r>
            <a:r>
              <a:rPr lang="en-US" sz="2400" dirty="0"/>
              <a:t>, which means if you grab a </a:t>
            </a:r>
            <a:r>
              <a:rPr lang="en-US" sz="2400" b="1" dirty="0"/>
              <a:t>million</a:t>
            </a:r>
            <a:r>
              <a:rPr lang="en-US" sz="2400" dirty="0"/>
              <a:t> </a:t>
            </a:r>
            <a:r>
              <a:rPr lang="en-US" sz="2400" b="1" dirty="0"/>
              <a:t>molecules</a:t>
            </a:r>
            <a:r>
              <a:rPr lang="en-US" sz="2400" dirty="0"/>
              <a:t> (1,000,000=10</a:t>
            </a:r>
            <a:r>
              <a:rPr lang="en-US" sz="2400" baseline="30000" dirty="0"/>
              <a:t>6</a:t>
            </a:r>
            <a:r>
              <a:rPr lang="en-US" sz="2400" dirty="0"/>
              <a:t>), </a:t>
            </a:r>
            <a:r>
              <a:rPr lang="en-US" sz="2400" b="1" dirty="0"/>
              <a:t>780000 will be N</a:t>
            </a:r>
            <a:r>
              <a:rPr lang="en-US" sz="2400" b="1" baseline="-25000" dirty="0"/>
              <a:t>2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Conversions …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get from ppm to %, move decimal 4 places to the </a:t>
            </a:r>
            <a:r>
              <a:rPr lang="en-US" sz="2400" b="1" dirty="0"/>
              <a:t>left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get from % to ppm, move decimal 4 places to the </a:t>
            </a:r>
            <a:r>
              <a:rPr lang="en-US" sz="2400" b="1" dirty="0"/>
              <a:t>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r>
              <a:rPr lang="en-US" sz="2400" dirty="0"/>
              <a:t>So what the concentration of </a:t>
            </a:r>
            <a:r>
              <a:rPr lang="en-US" sz="2400" b="1" dirty="0"/>
              <a:t>O</a:t>
            </a:r>
            <a:r>
              <a:rPr lang="en-US" sz="2400" b="1" baseline="-25000" dirty="0"/>
              <a:t>2</a:t>
            </a:r>
            <a:r>
              <a:rPr lang="en-US" sz="2400" dirty="0"/>
              <a:t> in air, in ppm?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O</a:t>
            </a:r>
            <a:r>
              <a:rPr lang="en-US" sz="2400" baseline="-25000" dirty="0"/>
              <a:t>2</a:t>
            </a:r>
            <a:r>
              <a:rPr lang="en-US" sz="2400" dirty="0"/>
              <a:t> in air is </a:t>
            </a:r>
            <a:r>
              <a:rPr lang="en-US" sz="2400" b="1" dirty="0"/>
              <a:t>21%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O</a:t>
            </a:r>
            <a:r>
              <a:rPr lang="en-US" sz="2400" baseline="-25000" dirty="0"/>
              <a:t>2</a:t>
            </a:r>
            <a:r>
              <a:rPr lang="en-US" sz="2400" dirty="0"/>
              <a:t> in air is (also) </a:t>
            </a:r>
            <a:r>
              <a:rPr lang="en-US" sz="2400" b="1" dirty="0"/>
              <a:t>______ ppm</a:t>
            </a:r>
            <a:endParaRPr lang="en-US" sz="2400" dirty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9520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83834" y="563671"/>
            <a:ext cx="116033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</a:t>
            </a:r>
            <a:r>
              <a:rPr lang="en-US" sz="2400" b="1" dirty="0"/>
              <a:t>78%</a:t>
            </a:r>
            <a:r>
              <a:rPr lang="en-US" sz="2400" dirty="0"/>
              <a:t>, which means if you grab 100 molecules, 78 will be N</a:t>
            </a:r>
            <a:r>
              <a:rPr lang="en-US" sz="2400" baseline="-25000" dirty="0"/>
              <a:t>2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N</a:t>
            </a:r>
            <a:r>
              <a:rPr lang="en-US" sz="2400" baseline="-25000" dirty="0"/>
              <a:t>2</a:t>
            </a:r>
            <a:r>
              <a:rPr lang="en-US" sz="2400" dirty="0"/>
              <a:t> in air is (also) </a:t>
            </a:r>
            <a:r>
              <a:rPr lang="en-US" sz="2400" b="1" dirty="0"/>
              <a:t>780000 ppm</a:t>
            </a:r>
            <a:r>
              <a:rPr lang="en-US" sz="2400" dirty="0"/>
              <a:t>, which means if you grab a </a:t>
            </a:r>
            <a:r>
              <a:rPr lang="en-US" sz="2400" b="1" dirty="0"/>
              <a:t>million</a:t>
            </a:r>
            <a:r>
              <a:rPr lang="en-US" sz="2400" dirty="0"/>
              <a:t> </a:t>
            </a:r>
            <a:r>
              <a:rPr lang="en-US" sz="2400" b="1" dirty="0"/>
              <a:t>molecules</a:t>
            </a:r>
            <a:r>
              <a:rPr lang="en-US" sz="2400" dirty="0"/>
              <a:t> (1,000,000=10</a:t>
            </a:r>
            <a:r>
              <a:rPr lang="en-US" sz="2400" baseline="30000" dirty="0"/>
              <a:t>6</a:t>
            </a:r>
            <a:r>
              <a:rPr lang="en-US" sz="2400" dirty="0"/>
              <a:t>), </a:t>
            </a:r>
            <a:r>
              <a:rPr lang="en-US" sz="2400" b="1" dirty="0"/>
              <a:t>780000 will be N</a:t>
            </a:r>
            <a:r>
              <a:rPr lang="en-US" sz="2400" b="1" baseline="-25000" dirty="0"/>
              <a:t>2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Conversions …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get from ppm to %, move decimal 4 places to the </a:t>
            </a:r>
            <a:r>
              <a:rPr lang="en-US" sz="2400" b="1" dirty="0"/>
              <a:t>left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get from % to ppm, move decimal 4 places to the </a:t>
            </a:r>
            <a:r>
              <a:rPr lang="en-US" sz="2400" b="1" dirty="0"/>
              <a:t>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r>
              <a:rPr lang="en-US" sz="2400" dirty="0"/>
              <a:t>So what the concentration of </a:t>
            </a:r>
            <a:r>
              <a:rPr lang="en-US" sz="2400" b="1" dirty="0"/>
              <a:t>O</a:t>
            </a:r>
            <a:r>
              <a:rPr lang="en-US" sz="2400" b="1" baseline="-25000" dirty="0"/>
              <a:t>2</a:t>
            </a:r>
            <a:r>
              <a:rPr lang="en-US" sz="2400" dirty="0"/>
              <a:t> in air, in ppm?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O</a:t>
            </a:r>
            <a:r>
              <a:rPr lang="en-US" sz="2400" baseline="-25000" dirty="0"/>
              <a:t>2</a:t>
            </a:r>
            <a:r>
              <a:rPr lang="en-US" sz="2400" dirty="0"/>
              <a:t> in air is </a:t>
            </a:r>
            <a:r>
              <a:rPr lang="en-US" sz="2400" b="1" dirty="0"/>
              <a:t>21%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of O</a:t>
            </a:r>
            <a:r>
              <a:rPr lang="en-US" sz="2400" baseline="-25000" dirty="0"/>
              <a:t>2</a:t>
            </a:r>
            <a:r>
              <a:rPr lang="en-US" sz="2400" dirty="0"/>
              <a:t> in air is (also) </a:t>
            </a:r>
            <a:r>
              <a:rPr lang="en-US" sz="2400" b="1" dirty="0"/>
              <a:t>210000 ppm</a:t>
            </a:r>
            <a:endParaRPr lang="en-US" sz="2400" dirty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62398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Structure of the atmosphere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592677E5-5433-1C4D-B8D9-F95CC23B9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6" y="1251579"/>
            <a:ext cx="6384052" cy="478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1CBF22C-2BB8-DF49-8B5A-0820534A3BBD}"/>
                  </a:ext>
                </a:extLst>
              </p:cNvPr>
              <p:cNvSpPr txBox="1"/>
              <p:nvPr/>
            </p:nvSpPr>
            <p:spPr>
              <a:xfrm>
                <a:off x="6096000" y="644776"/>
                <a:ext cx="6069204" cy="5170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/>
                  <a:t>If you go up in a balloon …</a:t>
                </a:r>
              </a:p>
              <a:p>
                <a:endParaRPr lang="en-US" sz="2200" dirty="0"/>
              </a:p>
              <a:p>
                <a:r>
                  <a:rPr lang="en-US" sz="2200" dirty="0"/>
                  <a:t>You’d notice the pressure going steadily down. For each 10 miles, pressure drops a factor of 10! </a:t>
                </a:r>
              </a:p>
              <a:p>
                <a:endParaRPr lang="en-US" sz="2200" dirty="0"/>
              </a:p>
              <a:p>
                <a:r>
                  <a:rPr lang="en-US" sz="2200" dirty="0"/>
                  <a:t>You’d notice the temperature changing weirdly: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at first, temperature goes down (Troposphere)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then it starts to go up (Stratosphere)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then down and up again</a:t>
                </a:r>
              </a:p>
              <a:p>
                <a:endParaRPr lang="en-US" sz="2200" dirty="0"/>
              </a:p>
              <a:p>
                <a:r>
                  <a:rPr lang="en-US" sz="2200" dirty="0"/>
                  <a:t>Other notes: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the troposphere is where most of the air, clouds, water, and life is … and it’s </a:t>
                </a:r>
                <a:r>
                  <a:rPr lang="en-US" sz="2200" b="1" dirty="0"/>
                  <a:t>really thin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for temperature, </a:t>
                </a: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US" sz="2200" dirty="0"/>
                  <a:t> and </a:t>
                </a:r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℉</m:t>
                    </m:r>
                  </m:oMath>
                </a14:m>
                <a:endParaRPr lang="en-US" sz="22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200" dirty="0"/>
                  <a:t>for pressure, mb (“millibar”)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1CBF22C-2BB8-DF49-8B5A-0820534A3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644776"/>
                <a:ext cx="6069204" cy="5170646"/>
              </a:xfrm>
              <a:prstGeom prst="rect">
                <a:avLst/>
              </a:prstGeom>
              <a:blipFill>
                <a:blip r:embed="rId3"/>
                <a:stretch>
                  <a:fillRect l="-1461" t="-735" r="-1461" b="-14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287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94317" y="757981"/>
            <a:ext cx="116033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CO</a:t>
            </a:r>
            <a:r>
              <a:rPr lang="en-US" sz="2400" baseline="-25000" dirty="0"/>
              <a:t>2</a:t>
            </a:r>
            <a:r>
              <a:rPr lang="en-US" sz="2400" dirty="0"/>
              <a:t> in pre-industrial times was </a:t>
            </a:r>
            <a:r>
              <a:rPr lang="en-US" sz="2400" b="1" dirty="0"/>
              <a:t>290 ppm</a:t>
            </a:r>
            <a:r>
              <a:rPr lang="en-US" sz="2400" dirty="0"/>
              <a:t>, which corresponds to ______ </a:t>
            </a:r>
            <a:r>
              <a:rPr lang="en-US" sz="2400" b="1" dirty="0"/>
              <a:t>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57103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94317" y="757981"/>
            <a:ext cx="116033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CO</a:t>
            </a:r>
            <a:r>
              <a:rPr lang="en-US" sz="2400" baseline="-25000" dirty="0"/>
              <a:t>2</a:t>
            </a:r>
            <a:r>
              <a:rPr lang="en-US" sz="2400" dirty="0"/>
              <a:t> in pre-industrial times was </a:t>
            </a:r>
            <a:r>
              <a:rPr lang="en-US" sz="2400" b="1" dirty="0"/>
              <a:t>290 ppm</a:t>
            </a:r>
            <a:r>
              <a:rPr lang="en-US" sz="2400" dirty="0"/>
              <a:t>, which corresponds to </a:t>
            </a:r>
            <a:r>
              <a:rPr lang="en-US" sz="2400" b="1" dirty="0"/>
              <a:t>0.0290 %</a:t>
            </a:r>
          </a:p>
          <a:p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695272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94317" y="757981"/>
            <a:ext cx="116033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Concentration CO</a:t>
            </a:r>
            <a:r>
              <a:rPr lang="en-US" sz="2400" baseline="-25000" dirty="0"/>
              <a:t>2</a:t>
            </a:r>
            <a:r>
              <a:rPr lang="en-US" sz="2400" dirty="0"/>
              <a:t> in pre-industrial times was </a:t>
            </a:r>
            <a:r>
              <a:rPr lang="en-US" sz="2400" b="1" dirty="0"/>
              <a:t>290 ppm</a:t>
            </a:r>
            <a:r>
              <a:rPr lang="en-US" sz="2400" dirty="0"/>
              <a:t>, which corresponds to </a:t>
            </a:r>
            <a:r>
              <a:rPr lang="en-US" sz="2400" b="1" dirty="0"/>
              <a:t>0.0290 %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Which is easier to remember, 290 or 0.0290?</a:t>
            </a:r>
            <a:r>
              <a:rPr lang="en-US" sz="2400" b="1" dirty="0"/>
              <a:t> 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02366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94317" y="757981"/>
            <a:ext cx="1160336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ppb (parts per billion)</a:t>
            </a:r>
          </a:p>
          <a:p>
            <a:endParaRPr lang="en-US" sz="2400" b="1" dirty="0"/>
          </a:p>
          <a:p>
            <a:r>
              <a:rPr lang="en-US" sz="2400" dirty="0"/>
              <a:t>This tells you how many molecules of a certain kind there will be if you grab 1,000,000 (a billion, 10</a:t>
            </a:r>
            <a:r>
              <a:rPr lang="en-US" sz="2400" baseline="30000" dirty="0"/>
              <a:t>9</a:t>
            </a:r>
            <a:r>
              <a:rPr lang="en-US" sz="2400" dirty="0"/>
              <a:t>) air molecules.</a:t>
            </a:r>
          </a:p>
          <a:p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convert ppm to ppb, move decimal point three places to the </a:t>
            </a:r>
            <a:r>
              <a:rPr lang="en-US" sz="2400" b="1" dirty="0"/>
              <a:t>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convert ppb to ppm, move decimal point three places to the </a:t>
            </a:r>
            <a:r>
              <a:rPr lang="en-US" sz="2400" b="1" dirty="0"/>
              <a:t>left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93434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94317" y="757981"/>
            <a:ext cx="118976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ppb (parts per billion)</a:t>
            </a:r>
          </a:p>
          <a:p>
            <a:endParaRPr lang="en-US" sz="2400" b="1" dirty="0"/>
          </a:p>
          <a:p>
            <a:r>
              <a:rPr lang="en-US" sz="2400" dirty="0"/>
              <a:t>This tells you how many molecules of a certain kind there will be if you grab 1,000,000 (a billion, 10</a:t>
            </a:r>
            <a:r>
              <a:rPr lang="en-US" sz="2400" baseline="30000" dirty="0"/>
              <a:t>9</a:t>
            </a:r>
            <a:r>
              <a:rPr lang="en-US" sz="2400" dirty="0"/>
              <a:t>) air molecules.</a:t>
            </a:r>
          </a:p>
          <a:p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convert ppm to ppb, move decimal point three places to the </a:t>
            </a:r>
            <a:r>
              <a:rPr lang="en-US" sz="2400" b="1" dirty="0"/>
              <a:t>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convert ppb to ppm, move decimal point three places to the </a:t>
            </a:r>
            <a:r>
              <a:rPr lang="en-US" sz="2400" b="1" dirty="0"/>
              <a:t>left</a:t>
            </a:r>
          </a:p>
          <a:p>
            <a:endParaRPr lang="en-US" sz="2400" b="1" dirty="0"/>
          </a:p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r>
              <a:rPr lang="en-US" sz="2400" dirty="0"/>
              <a:t>Concentration N</a:t>
            </a:r>
            <a:r>
              <a:rPr lang="en-US" sz="2400" baseline="-25000" dirty="0"/>
              <a:t>2</a:t>
            </a:r>
            <a:r>
              <a:rPr lang="en-US" sz="2400" dirty="0"/>
              <a:t>O in pre-industrial times was </a:t>
            </a:r>
            <a:r>
              <a:rPr lang="en-US" sz="2400" b="1" dirty="0"/>
              <a:t>270 ppb</a:t>
            </a:r>
            <a:r>
              <a:rPr lang="en-US" sz="2400" dirty="0"/>
              <a:t>, which corresponds to </a:t>
            </a:r>
            <a:r>
              <a:rPr lang="en-US" sz="2400" b="1" dirty="0"/>
              <a:t>_____ ppm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4912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Ways to specify trace gas concentrations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294317" y="757981"/>
            <a:ext cx="118976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ppb (parts per billion)</a:t>
            </a:r>
          </a:p>
          <a:p>
            <a:endParaRPr lang="en-US" sz="2400" b="1" dirty="0"/>
          </a:p>
          <a:p>
            <a:r>
              <a:rPr lang="en-US" sz="2400" dirty="0"/>
              <a:t>This tells you how many molecules of a certain kind there will be if you grab 1,000,000 (a billion, 10</a:t>
            </a:r>
            <a:r>
              <a:rPr lang="en-US" sz="2400" baseline="30000" dirty="0"/>
              <a:t>9</a:t>
            </a:r>
            <a:r>
              <a:rPr lang="en-US" sz="2400" dirty="0"/>
              <a:t>) air molecules.</a:t>
            </a:r>
          </a:p>
          <a:p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convert ppm to ppb, move decimal point three places to the </a:t>
            </a:r>
            <a:r>
              <a:rPr lang="en-US" sz="2400" b="1" dirty="0"/>
              <a:t>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convert ppb to ppm, move decimal point three places to the </a:t>
            </a:r>
            <a:r>
              <a:rPr lang="en-US" sz="2400" b="1" dirty="0"/>
              <a:t>left</a:t>
            </a:r>
          </a:p>
          <a:p>
            <a:endParaRPr lang="en-US" sz="2400" b="1" dirty="0"/>
          </a:p>
          <a:p>
            <a:r>
              <a:rPr lang="en-US" sz="2400" b="1" dirty="0"/>
              <a:t>Example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r>
              <a:rPr lang="en-US" sz="2400" dirty="0"/>
              <a:t>Concentration N</a:t>
            </a:r>
            <a:r>
              <a:rPr lang="en-US" sz="2400" baseline="-25000" dirty="0"/>
              <a:t>2</a:t>
            </a:r>
            <a:r>
              <a:rPr lang="en-US" sz="2400" dirty="0"/>
              <a:t>O in pre-industrial times was </a:t>
            </a:r>
            <a:r>
              <a:rPr lang="en-US" sz="2400" b="1" dirty="0"/>
              <a:t>270 ppb</a:t>
            </a:r>
            <a:r>
              <a:rPr lang="en-US" sz="2400" dirty="0"/>
              <a:t>, which corresponds to </a:t>
            </a:r>
            <a:r>
              <a:rPr lang="en-US" sz="2400" b="1" dirty="0"/>
              <a:t>0.270 ppm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373030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Summary of way of specifying gas concentration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310505" y="715665"/>
            <a:ext cx="11189990" cy="5991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/>
              <a:t>Percent</a:t>
            </a:r>
            <a:r>
              <a:rPr lang="en-US" sz="2300" dirty="0"/>
              <a:t> (%) can be thought of as </a:t>
            </a:r>
            <a:r>
              <a:rPr lang="en-US" sz="2300" b="1" dirty="0"/>
              <a:t>parts per hundred</a:t>
            </a:r>
            <a:r>
              <a:rPr lang="en-US" sz="23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Atmospheric O</a:t>
            </a:r>
            <a:r>
              <a:rPr lang="en-US" sz="2300" baseline="-25000" dirty="0"/>
              <a:t>2</a:t>
            </a:r>
            <a:r>
              <a:rPr lang="en-US" sz="2300" dirty="0"/>
              <a:t> concentration is 21%. If you grab a </a:t>
            </a:r>
            <a:r>
              <a:rPr lang="en-US" sz="2300" b="1" dirty="0"/>
              <a:t>hundred</a:t>
            </a:r>
            <a:r>
              <a:rPr lang="en-US" sz="2300" dirty="0"/>
              <a:t> air molecules, 21 will be O</a:t>
            </a:r>
            <a:r>
              <a:rPr lang="en-US" sz="2300" baseline="-25000" dirty="0"/>
              <a:t>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Atmospheric N</a:t>
            </a:r>
            <a:r>
              <a:rPr lang="en-US" sz="2300" baseline="-25000" dirty="0"/>
              <a:t>2</a:t>
            </a:r>
            <a:r>
              <a:rPr lang="en-US" sz="2300" dirty="0"/>
              <a:t> concentration is 78%. If you grab a </a:t>
            </a:r>
            <a:r>
              <a:rPr lang="en-US" sz="2300" b="1" dirty="0"/>
              <a:t>hundred</a:t>
            </a:r>
            <a:r>
              <a:rPr lang="en-US" sz="2300" dirty="0"/>
              <a:t> air molecules, 78 will be N</a:t>
            </a:r>
            <a:r>
              <a:rPr lang="en-US" sz="2300" baseline="-25000" dirty="0"/>
              <a:t>2</a:t>
            </a:r>
            <a:r>
              <a:rPr lang="en-US" sz="2300" dirty="0"/>
              <a:t> </a:t>
            </a:r>
            <a:endParaRPr lang="en-US" sz="2300" baseline="-25000" dirty="0"/>
          </a:p>
          <a:p>
            <a:endParaRPr lang="en-US" sz="2300" dirty="0"/>
          </a:p>
          <a:p>
            <a:r>
              <a:rPr lang="en-US" sz="2300" b="1" dirty="0"/>
              <a:t>Parts per million </a:t>
            </a:r>
            <a:r>
              <a:rPr lang="en-US" sz="2300" dirty="0"/>
              <a:t>(ppm) is useful when the concentration is smaller than 1%.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Atmospheric CO</a:t>
            </a:r>
            <a:r>
              <a:rPr lang="en-US" sz="2300" baseline="-25000" dirty="0"/>
              <a:t>2</a:t>
            </a:r>
            <a:r>
              <a:rPr lang="en-US" sz="2300" dirty="0"/>
              <a:t> concentration is 419 ppm (as of January, 2022) … if you grab a </a:t>
            </a:r>
            <a:r>
              <a:rPr lang="en-US" sz="2300" b="1" dirty="0"/>
              <a:t>million</a:t>
            </a:r>
            <a:r>
              <a:rPr lang="en-US" sz="2300" dirty="0"/>
              <a:t> air molecules, 419 of them will be CO</a:t>
            </a:r>
            <a:r>
              <a:rPr lang="en-US" sz="2300" baseline="-25000" dirty="0"/>
              <a:t>2</a:t>
            </a:r>
          </a:p>
          <a:p>
            <a:endParaRPr lang="en-US" sz="2300" dirty="0"/>
          </a:p>
          <a:p>
            <a:r>
              <a:rPr lang="en-US" sz="2300" b="1" dirty="0"/>
              <a:t>Parts per billion </a:t>
            </a:r>
            <a:r>
              <a:rPr lang="en-US" sz="2300" dirty="0"/>
              <a:t>(ppb) is useful when the concentration is even smaller.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N</a:t>
            </a:r>
            <a:r>
              <a:rPr lang="en-US" sz="2300" baseline="-25000" dirty="0"/>
              <a:t>2</a:t>
            </a:r>
            <a:r>
              <a:rPr lang="en-US" sz="2300" dirty="0"/>
              <a:t>O concentration in preindustrial times was 270 … if you grabbed a </a:t>
            </a:r>
            <a:r>
              <a:rPr lang="en-US" sz="2300" b="1" dirty="0"/>
              <a:t>billion</a:t>
            </a:r>
            <a:r>
              <a:rPr lang="en-US" sz="2300" dirty="0"/>
              <a:t> air molecules, 270 of them would have been N</a:t>
            </a:r>
            <a:r>
              <a:rPr lang="en-US" sz="2300" baseline="-25000" dirty="0"/>
              <a:t>2</a:t>
            </a:r>
            <a:r>
              <a:rPr lang="en-US" sz="2300" dirty="0"/>
              <a:t>O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baseline="-25000" dirty="0"/>
          </a:p>
          <a:p>
            <a:r>
              <a:rPr lang="en-US" sz="2300" dirty="0"/>
              <a:t>Notes: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300" dirty="0"/>
              <a:t>Concentrations of CO</a:t>
            </a:r>
            <a:r>
              <a:rPr lang="en-US" sz="2300" baseline="-25000" dirty="0"/>
              <a:t>2</a:t>
            </a:r>
            <a:r>
              <a:rPr lang="en-US" sz="2300" dirty="0"/>
              <a:t>, CH</a:t>
            </a:r>
            <a:r>
              <a:rPr lang="en-US" sz="2300" baseline="-25000" dirty="0"/>
              <a:t>4</a:t>
            </a:r>
            <a:r>
              <a:rPr lang="en-US" sz="2300" dirty="0"/>
              <a:t>, N</a:t>
            </a:r>
            <a:r>
              <a:rPr lang="en-US" sz="2300" baseline="-25000" dirty="0"/>
              <a:t>2</a:t>
            </a:r>
            <a:r>
              <a:rPr lang="en-US" sz="2300" dirty="0"/>
              <a:t>O, and other anthropogenic greenhouse gases are on the rise, so you’ll find that values in the literature vary.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300" dirty="0"/>
              <a:t>Concentrations of other pollutant gases vary a lot with location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300" dirty="0"/>
              <a:t>ppm and ppb are sometimes written </a:t>
            </a:r>
            <a:r>
              <a:rPr lang="en-US" sz="2300" dirty="0" err="1"/>
              <a:t>ppmv</a:t>
            </a:r>
            <a:r>
              <a:rPr lang="en-US" sz="2300" dirty="0"/>
              <a:t> and </a:t>
            </a:r>
            <a:r>
              <a:rPr lang="en-US" sz="2300" dirty="0" err="1"/>
              <a:t>ppbv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6428088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Gas concentrations in </a:t>
            </a:r>
            <a:r>
              <a:rPr lang="en-US" sz="2400" b="1" dirty="0" err="1"/>
              <a:t>earth.nullschool.net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310505" y="715665"/>
            <a:ext cx="1118999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/>
              <a:t>Go to </a:t>
            </a:r>
            <a:r>
              <a:rPr lang="en-US" sz="2300" dirty="0" err="1"/>
              <a:t>earth.nullschool.net</a:t>
            </a:r>
            <a:r>
              <a:rPr lang="en-US" sz="2300" dirty="0"/>
              <a:t> and see if you can find locations that have especially high or low CO</a:t>
            </a:r>
            <a:r>
              <a:rPr lang="en-US" sz="2300" baseline="-25000" dirty="0"/>
              <a:t>2</a:t>
            </a:r>
            <a:r>
              <a:rPr lang="en-US" sz="2300" dirty="0"/>
              <a:t> concentrations.</a:t>
            </a:r>
          </a:p>
        </p:txBody>
      </p:sp>
    </p:spTree>
    <p:extLst>
      <p:ext uri="{BB962C8B-B14F-4D97-AF65-F5344CB8AC3E}">
        <p14:creationId xmlns:p14="http://schemas.microsoft.com/office/powerpoint/2010/main" val="350031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2181181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About water … the three forms of water on Earth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9D1A016-5FE0-EA40-95B6-BC54DF7200A3}"/>
              </a:ext>
            </a:extLst>
          </p:cNvPr>
          <p:cNvGrpSpPr/>
          <p:nvPr/>
        </p:nvGrpSpPr>
        <p:grpSpPr>
          <a:xfrm>
            <a:off x="1324387" y="623659"/>
            <a:ext cx="8568913" cy="6234341"/>
            <a:chOff x="1324387" y="623659"/>
            <a:chExt cx="8568913" cy="623434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DC881A6-08C4-A446-B23B-F8C812929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4387" y="623659"/>
              <a:ext cx="7998065" cy="623434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0F3AB03-A869-A14D-8760-DB65630969DD}"/>
                </a:ext>
              </a:extLst>
            </p:cNvPr>
            <p:cNvSpPr txBox="1"/>
            <p:nvPr/>
          </p:nvSpPr>
          <p:spPr>
            <a:xfrm>
              <a:off x="5194300" y="711200"/>
              <a:ext cx="157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(gas)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12CF46-1948-C54F-AC81-0FB55CFC6863}"/>
                </a:ext>
              </a:extLst>
            </p:cNvPr>
            <p:cNvSpPr txBox="1"/>
            <p:nvPr/>
          </p:nvSpPr>
          <p:spPr>
            <a:xfrm>
              <a:off x="8318500" y="718066"/>
              <a:ext cx="157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(solid)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4745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2181181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Some useful terminology about changes in water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04222B2-4961-E34F-9456-3620F3C2C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8299" y="638027"/>
            <a:ext cx="6794501" cy="590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4177E9-C97B-424D-8D15-32325CC4F56D}"/>
              </a:ext>
            </a:extLst>
          </p:cNvPr>
          <p:cNvSpPr txBox="1"/>
          <p:nvPr/>
        </p:nvSpPr>
        <p:spPr>
          <a:xfrm>
            <a:off x="164121" y="1617785"/>
            <a:ext cx="41616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 b="1" dirty="0"/>
              <a:t>phase change </a:t>
            </a:r>
            <a:r>
              <a:rPr lang="en-US" sz="2400" dirty="0"/>
              <a:t>is a change to/from these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Water vapor (gas)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Liquid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Ice (solid)  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3EDC8E55-0759-0E4C-B25D-0A03529FFEBD}"/>
              </a:ext>
            </a:extLst>
          </p:cNvPr>
          <p:cNvSpPr/>
          <p:nvPr/>
        </p:nvSpPr>
        <p:spPr>
          <a:xfrm>
            <a:off x="7998488" y="834013"/>
            <a:ext cx="241160" cy="1657978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330EFF-2865-EC48-8E80-1C1878F03C6B}"/>
              </a:ext>
            </a:extLst>
          </p:cNvPr>
          <p:cNvSpPr txBox="1"/>
          <p:nvPr/>
        </p:nvSpPr>
        <p:spPr>
          <a:xfrm>
            <a:off x="8425145" y="1202286"/>
            <a:ext cx="2555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Actually, water vapor is invisible</a:t>
            </a:r>
          </a:p>
        </p:txBody>
      </p:sp>
    </p:spTree>
    <p:extLst>
      <p:ext uri="{BB962C8B-B14F-4D97-AF65-F5344CB8AC3E}">
        <p14:creationId xmlns:p14="http://schemas.microsoft.com/office/powerpoint/2010/main" val="1159894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2181181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What does liquid water look like at the molecular level?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9904E01-C659-BD4E-8391-20C8D76593D2}"/>
              </a:ext>
            </a:extLst>
          </p:cNvPr>
          <p:cNvGrpSpPr/>
          <p:nvPr/>
        </p:nvGrpSpPr>
        <p:grpSpPr>
          <a:xfrm>
            <a:off x="1757927" y="1691462"/>
            <a:ext cx="3158622" cy="2525253"/>
            <a:chOff x="7446316" y="2890022"/>
            <a:chExt cx="3158622" cy="2525253"/>
          </a:xfrm>
        </p:grpSpPr>
        <p:pic>
          <p:nvPicPr>
            <p:cNvPr id="17" name="Picture 16">
              <a:hlinkClick r:id="rId2"/>
              <a:extLst>
                <a:ext uri="{FF2B5EF4-FFF2-40B4-BE49-F238E27FC236}">
                  <a16:creationId xmlns:a16="http://schemas.microsoft.com/office/drawing/2014/main" id="{CCF5B450-AF08-6749-9533-F099E1FDC4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192" t="16890" r="5009"/>
            <a:stretch/>
          </p:blipFill>
          <p:spPr>
            <a:xfrm>
              <a:off x="7845598" y="2890022"/>
              <a:ext cx="2408092" cy="1977754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D68463D-9D0C-5847-91D0-97139CCC1355}"/>
                </a:ext>
              </a:extLst>
            </p:cNvPr>
            <p:cNvSpPr/>
            <p:nvPr/>
          </p:nvSpPr>
          <p:spPr>
            <a:xfrm>
              <a:off x="7446316" y="5045943"/>
              <a:ext cx="31586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https://</a:t>
              </a:r>
              <a:r>
                <a:rPr lang="en-US" dirty="0" err="1"/>
                <a:t>youtu.be</a:t>
              </a:r>
              <a:r>
                <a:rPr lang="en-US" dirty="0"/>
                <a:t>/m20rGK51J0A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0D7F7A8-34B4-8E4E-B1C8-C16BD2BA5E3A}"/>
              </a:ext>
            </a:extLst>
          </p:cNvPr>
          <p:cNvGrpSpPr/>
          <p:nvPr/>
        </p:nvGrpSpPr>
        <p:grpSpPr>
          <a:xfrm>
            <a:off x="7187445" y="1601202"/>
            <a:ext cx="3139386" cy="2615513"/>
            <a:chOff x="638122" y="2952315"/>
            <a:chExt cx="3139386" cy="2615513"/>
          </a:xfrm>
        </p:grpSpPr>
        <p:pic>
          <p:nvPicPr>
            <p:cNvPr id="20" name="Picture 19">
              <a:hlinkClick r:id="rId4"/>
              <a:extLst>
                <a:ext uri="{FF2B5EF4-FFF2-40B4-BE49-F238E27FC236}">
                  <a16:creationId xmlns:a16="http://schemas.microsoft.com/office/drawing/2014/main" id="{7688460E-9291-8B43-A2B0-854D0A9393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7297" b="23010"/>
            <a:stretch/>
          </p:blipFill>
          <p:spPr>
            <a:xfrm>
              <a:off x="1297537" y="2952315"/>
              <a:ext cx="1820556" cy="2167672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2AC8510-7A12-6A41-97DA-E5BB76DD3F7E}"/>
                </a:ext>
              </a:extLst>
            </p:cNvPr>
            <p:cNvSpPr/>
            <p:nvPr/>
          </p:nvSpPr>
          <p:spPr>
            <a:xfrm>
              <a:off x="638122" y="5198496"/>
              <a:ext cx="31393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https://</a:t>
              </a:r>
              <a:r>
                <a:rPr lang="en-US" dirty="0" err="1"/>
                <a:t>youtu.be</a:t>
              </a:r>
              <a:r>
                <a:rPr lang="en-US" dirty="0"/>
                <a:t>/Zl74NCVbA5A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044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2181181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Liquid water is found in the atmosphere in two ways: cloud droplets and rain droplets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9455289-B43F-DC46-968F-06D782CD7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63" y="478998"/>
            <a:ext cx="11371259" cy="6396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10D3F797-FEB7-4E4F-A190-E93CBDFA38D2}"/>
                  </a:ext>
                </a:extLst>
              </p:cNvPr>
              <p:cNvSpPr/>
              <p:nvPr/>
            </p:nvSpPr>
            <p:spPr>
              <a:xfrm>
                <a:off x="6073493" y="4382260"/>
                <a:ext cx="9748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𝒍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10D3F797-FEB7-4E4F-A190-E93CBDFA38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3493" y="4382260"/>
                <a:ext cx="974882" cy="369332"/>
              </a:xfrm>
              <a:prstGeom prst="rect">
                <a:avLst/>
              </a:prstGeom>
              <a:blipFill>
                <a:blip r:embed="rId3"/>
                <a:stretch>
                  <a:fillRect b="-17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A235E1AF-990B-3541-AA9D-EC0A318416BA}"/>
              </a:ext>
            </a:extLst>
          </p:cNvPr>
          <p:cNvGrpSpPr/>
          <p:nvPr/>
        </p:nvGrpSpPr>
        <p:grpSpPr>
          <a:xfrm>
            <a:off x="2604515" y="1828761"/>
            <a:ext cx="2325338" cy="707786"/>
            <a:chOff x="2604515" y="1828761"/>
            <a:chExt cx="2325338" cy="70778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74171A-DE9B-034E-BD35-D4879E3830AD}"/>
                </a:ext>
              </a:extLst>
            </p:cNvPr>
            <p:cNvSpPr txBox="1"/>
            <p:nvPr/>
          </p:nvSpPr>
          <p:spPr>
            <a:xfrm>
              <a:off x="2604515" y="1828761"/>
              <a:ext cx="23253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Cloud droplets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1C19968D-18B1-D341-A940-AE8098700285}"/>
                    </a:ext>
                  </a:extLst>
                </p:cNvPr>
                <p:cNvSpPr/>
                <p:nvPr/>
              </p:nvSpPr>
              <p:spPr>
                <a:xfrm>
                  <a:off x="3279743" y="2167215"/>
                  <a:ext cx="97488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𝑯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𝑶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𝒍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1C19968D-18B1-D341-A940-AE809870028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79743" y="2167215"/>
                  <a:ext cx="974882" cy="369332"/>
                </a:xfrm>
                <a:prstGeom prst="rect">
                  <a:avLst/>
                </a:prstGeom>
                <a:blipFill>
                  <a:blip r:embed="rId4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7DA1BD6-A5D4-9448-B9BB-4501080FC403}"/>
              </a:ext>
            </a:extLst>
          </p:cNvPr>
          <p:cNvSpPr txBox="1"/>
          <p:nvPr/>
        </p:nvSpPr>
        <p:spPr>
          <a:xfrm>
            <a:off x="5232496" y="4012928"/>
            <a:ext cx="2325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Rain droplets</a:t>
            </a:r>
          </a:p>
        </p:txBody>
      </p:sp>
    </p:spTree>
    <p:extLst>
      <p:ext uri="{BB962C8B-B14F-4D97-AF65-F5344CB8AC3E}">
        <p14:creationId xmlns:p14="http://schemas.microsoft.com/office/powerpoint/2010/main" val="1915780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-17098" y="-13967"/>
            <a:ext cx="12181181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Size comparisons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A2336F-950C-D14B-8A7B-7605A0778DD4}"/>
              </a:ext>
            </a:extLst>
          </p:cNvPr>
          <p:cNvGrpSpPr/>
          <p:nvPr/>
        </p:nvGrpSpPr>
        <p:grpSpPr>
          <a:xfrm>
            <a:off x="-9912611" y="1165741"/>
            <a:ext cx="15460355" cy="16275229"/>
            <a:chOff x="5366945" y="1770023"/>
            <a:chExt cx="6861757" cy="6670182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F83EEEA-FDB6-B841-97E7-56D8A79B1B0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5366945" y="1770023"/>
              <a:ext cx="6861757" cy="6670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461C232-982A-3949-81F4-86248BA6450A}"/>
                </a:ext>
              </a:extLst>
            </p:cNvPr>
            <p:cNvSpPr txBox="1"/>
            <p:nvPr/>
          </p:nvSpPr>
          <p:spPr>
            <a:xfrm>
              <a:off x="9762534" y="2733717"/>
              <a:ext cx="2161001" cy="189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Rain droplet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62ABEDB-1F05-264D-A226-532B7514AC10}"/>
              </a:ext>
            </a:extLst>
          </p:cNvPr>
          <p:cNvGrpSpPr/>
          <p:nvPr/>
        </p:nvGrpSpPr>
        <p:grpSpPr>
          <a:xfrm>
            <a:off x="3953022" y="687901"/>
            <a:ext cx="4182578" cy="2969698"/>
            <a:chOff x="3953022" y="687901"/>
            <a:chExt cx="4182578" cy="2969698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835A8D54-3755-BD44-A2F8-E7750CC683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3022" y="687901"/>
              <a:ext cx="4182578" cy="29696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6B90292-1454-454D-9079-0CC0D54BF6F4}"/>
                    </a:ext>
                  </a:extLst>
                </p:cNvPr>
                <p:cNvSpPr txBox="1"/>
                <p:nvPr/>
              </p:nvSpPr>
              <p:spPr>
                <a:xfrm>
                  <a:off x="5131918" y="1661823"/>
                  <a:ext cx="2823334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>
                      <a:solidFill>
                        <a:schemeClr val="bg1"/>
                      </a:solidFill>
                    </a:rPr>
                    <a:t>Human hair width</a:t>
                  </a:r>
                </a:p>
                <a:p>
                  <a:pPr algn="ctr"/>
                  <a:r>
                    <a:rPr lang="en-US" sz="2400" dirty="0">
                      <a:solidFill>
                        <a:schemeClr val="bg1"/>
                      </a:solidFill>
                    </a:rPr>
                    <a:t>100 </a:t>
                  </a:r>
                  <a14:m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</m:oMath>
                  </a14:m>
                  <a:r>
                    <a:rPr lang="en-US" sz="2400" dirty="0">
                      <a:solidFill>
                        <a:schemeClr val="bg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6B90292-1454-454D-9079-0CC0D54BF6F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31918" y="1661823"/>
                  <a:ext cx="2823334" cy="830997"/>
                </a:xfrm>
                <a:prstGeom prst="rect">
                  <a:avLst/>
                </a:prstGeom>
                <a:blipFill>
                  <a:blip r:embed="rId3"/>
                  <a:stretch>
                    <a:fillRect t="-6061" b="-1515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93751E32-E684-B645-BDA9-F7D573C9D3DB}"/>
              </a:ext>
            </a:extLst>
          </p:cNvPr>
          <p:cNvSpPr>
            <a:spLocks noChangeAspect="1"/>
          </p:cNvSpPr>
          <p:nvPr/>
        </p:nvSpPr>
        <p:spPr>
          <a:xfrm flipV="1">
            <a:off x="7389776" y="3372356"/>
            <a:ext cx="119146" cy="112655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C31CE3B-F85B-3940-B364-A90D265C007F}"/>
              </a:ext>
            </a:extLst>
          </p:cNvPr>
          <p:cNvSpPr>
            <a:spLocks noChangeAspect="1"/>
          </p:cNvSpPr>
          <p:nvPr/>
        </p:nvSpPr>
        <p:spPr>
          <a:xfrm flipV="1">
            <a:off x="7529476" y="3537456"/>
            <a:ext cx="119146" cy="11265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38975C1-FDE5-0A4C-BFA5-0B8869873110}"/>
              </a:ext>
            </a:extLst>
          </p:cNvPr>
          <p:cNvSpPr>
            <a:spLocks noChangeAspect="1"/>
          </p:cNvSpPr>
          <p:nvPr/>
        </p:nvSpPr>
        <p:spPr>
          <a:xfrm flipV="1">
            <a:off x="7084976" y="3524756"/>
            <a:ext cx="119146" cy="112655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EEA9F81-66A4-2D42-A7FA-750FE6A38BD0}"/>
              </a:ext>
            </a:extLst>
          </p:cNvPr>
          <p:cNvSpPr>
            <a:spLocks noChangeAspect="1"/>
          </p:cNvSpPr>
          <p:nvPr/>
        </p:nvSpPr>
        <p:spPr>
          <a:xfrm flipV="1">
            <a:off x="7059576" y="3270756"/>
            <a:ext cx="119146" cy="112655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A1453AC-7D75-C648-AAC4-07B902E24025}"/>
              </a:ext>
            </a:extLst>
          </p:cNvPr>
          <p:cNvSpPr>
            <a:spLocks noChangeAspect="1"/>
          </p:cNvSpPr>
          <p:nvPr/>
        </p:nvSpPr>
        <p:spPr>
          <a:xfrm flipV="1">
            <a:off x="7834276" y="3512056"/>
            <a:ext cx="119146" cy="112655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D185727-2B16-F046-ACF4-BCD57050686C}"/>
              </a:ext>
            </a:extLst>
          </p:cNvPr>
          <p:cNvSpPr>
            <a:spLocks noChangeAspect="1"/>
          </p:cNvSpPr>
          <p:nvPr/>
        </p:nvSpPr>
        <p:spPr>
          <a:xfrm flipV="1">
            <a:off x="7542176" y="3524756"/>
            <a:ext cx="119146" cy="112655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640F85-5C38-4648-BC8F-86E74AB398EC}"/>
              </a:ext>
            </a:extLst>
          </p:cNvPr>
          <p:cNvSpPr txBox="1"/>
          <p:nvPr/>
        </p:nvSpPr>
        <p:spPr>
          <a:xfrm>
            <a:off x="8510163" y="3254178"/>
            <a:ext cx="2325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Cloud droplets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FD55500-3830-9045-B84C-F5DA8824C296}"/>
                  </a:ext>
                </a:extLst>
              </p:cNvPr>
              <p:cNvSpPr txBox="1"/>
              <p:nvPr/>
            </p:nvSpPr>
            <p:spPr>
              <a:xfrm>
                <a:off x="6279970" y="5939266"/>
                <a:ext cx="638193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The unit </a:t>
                </a:r>
                <a:r>
                  <a:rPr lang="en-US" sz="2400" b="1" dirty="0">
                    <a:ea typeface="Cambria Math" panose="02040503050406030204" pitchFamily="18" charset="0"/>
                  </a:rPr>
                  <a:t>micrometer</a:t>
                </a:r>
                <a:r>
                  <a:rPr lang="en-US" sz="2400" dirty="0">
                    <a:ea typeface="Cambria Math" panose="02040503050406030204" pitchFamily="18" charset="0"/>
                  </a:rPr>
                  <a:t> is symbolized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𝝁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</a:p>
              <a:p>
                <a:r>
                  <a:rPr lang="en-US" sz="2400" dirty="0">
                    <a:ea typeface="Cambria Math" panose="02040503050406030204" pitchFamily="18" charset="0"/>
                  </a:rPr>
                  <a:t>There are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r>
                  <a:rPr lang="en-US" sz="2400" dirty="0"/>
                  <a:t> (a million)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 in one meter</a:t>
                </a: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FD55500-3830-9045-B84C-F5DA8824C2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9970" y="5939266"/>
                <a:ext cx="6381930" cy="830997"/>
              </a:xfrm>
              <a:prstGeom prst="rect">
                <a:avLst/>
              </a:prstGeom>
              <a:blipFill>
                <a:blip r:embed="rId4"/>
                <a:stretch>
                  <a:fillRect l="-1590" t="-4478" b="-134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2138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2181181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Size comparisons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9455289-B43F-DC46-968F-06D782CD7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63" y="478998"/>
            <a:ext cx="11371259" cy="6396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10D3F797-FEB7-4E4F-A190-E93CBDFA38D2}"/>
                  </a:ext>
                </a:extLst>
              </p:cNvPr>
              <p:cNvSpPr/>
              <p:nvPr/>
            </p:nvSpPr>
            <p:spPr>
              <a:xfrm>
                <a:off x="6073493" y="4382260"/>
                <a:ext cx="9748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𝒍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10D3F797-FEB7-4E4F-A190-E93CBDFA38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3493" y="4382260"/>
                <a:ext cx="974882" cy="369332"/>
              </a:xfrm>
              <a:prstGeom prst="rect">
                <a:avLst/>
              </a:prstGeom>
              <a:blipFill>
                <a:blip r:embed="rId3"/>
                <a:stretch>
                  <a:fillRect b="-17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37DA1BD6-A5D4-9448-B9BB-4501080FC403}"/>
              </a:ext>
            </a:extLst>
          </p:cNvPr>
          <p:cNvSpPr txBox="1"/>
          <p:nvPr/>
        </p:nvSpPr>
        <p:spPr>
          <a:xfrm>
            <a:off x="5232496" y="4012928"/>
            <a:ext cx="2325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Rain droplets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AA7916-1B36-A846-A3E9-FC4F23626D67}"/>
              </a:ext>
            </a:extLst>
          </p:cNvPr>
          <p:cNvGrpSpPr/>
          <p:nvPr/>
        </p:nvGrpSpPr>
        <p:grpSpPr>
          <a:xfrm>
            <a:off x="2604515" y="1828761"/>
            <a:ext cx="2325338" cy="1154851"/>
            <a:chOff x="2604515" y="1828761"/>
            <a:chExt cx="2325338" cy="115485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235E1AF-990B-3541-AA9D-EC0A318416BA}"/>
                </a:ext>
              </a:extLst>
            </p:cNvPr>
            <p:cNvGrpSpPr/>
            <p:nvPr/>
          </p:nvGrpSpPr>
          <p:grpSpPr>
            <a:xfrm>
              <a:off x="2604515" y="1828761"/>
              <a:ext cx="2325338" cy="707786"/>
              <a:chOff x="2604515" y="1828761"/>
              <a:chExt cx="2325338" cy="707786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B74171A-DE9B-034E-BD35-D4879E3830AD}"/>
                  </a:ext>
                </a:extLst>
              </p:cNvPr>
              <p:cNvSpPr txBox="1"/>
              <p:nvPr/>
            </p:nvSpPr>
            <p:spPr>
              <a:xfrm>
                <a:off x="2604515" y="1828761"/>
                <a:ext cx="23253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Cloud droplets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" name="Rectangle 8">
                    <a:extLst>
                      <a:ext uri="{FF2B5EF4-FFF2-40B4-BE49-F238E27FC236}">
                        <a16:creationId xmlns:a16="http://schemas.microsoft.com/office/drawing/2014/main" id="{1C19968D-18B1-D341-A940-AE8098700285}"/>
                      </a:ext>
                    </a:extLst>
                  </p:cNvPr>
                  <p:cNvSpPr/>
                  <p:nvPr/>
                </p:nvSpPr>
                <p:spPr>
                  <a:xfrm>
                    <a:off x="3279743" y="2167215"/>
                    <a:ext cx="974882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𝑯</m:t>
                              </m:r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𝑶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𝒍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9" name="Rectangle 8">
                    <a:extLst>
                      <a:ext uri="{FF2B5EF4-FFF2-40B4-BE49-F238E27FC236}">
                        <a16:creationId xmlns:a16="http://schemas.microsoft.com/office/drawing/2014/main" id="{1C19968D-18B1-D341-A940-AE809870028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279743" y="2167215"/>
                    <a:ext cx="974882" cy="36933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1666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FEC5420-6EEE-BC47-9C42-312853ECB0F6}"/>
                </a:ext>
              </a:extLst>
            </p:cNvPr>
            <p:cNvGrpSpPr/>
            <p:nvPr/>
          </p:nvGrpSpPr>
          <p:grpSpPr>
            <a:xfrm>
              <a:off x="3360779" y="2616957"/>
              <a:ext cx="893846" cy="366655"/>
              <a:chOff x="3376576" y="2280156"/>
              <a:chExt cx="893846" cy="366655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AED99A3A-43B1-E64A-941A-A2A4CF3A4298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3706776" y="2381756"/>
                <a:ext cx="119146" cy="112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09F91EC-311D-D249-8882-A92C869B20E9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3376576" y="2280156"/>
                <a:ext cx="119146" cy="112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60AE57A-86EC-F643-8DD5-4F1D11FAB097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4151276" y="2521456"/>
                <a:ext cx="119146" cy="112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708EB48-9CB2-334B-B8CA-D87E9894D132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V="1">
                <a:off x="3859176" y="2534156"/>
                <a:ext cx="119146" cy="112655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B35A515-9867-2447-9833-A79B730ECC1C}"/>
              </a:ext>
            </a:extLst>
          </p:cNvPr>
          <p:cNvGrpSpPr/>
          <p:nvPr/>
        </p:nvGrpSpPr>
        <p:grpSpPr>
          <a:xfrm>
            <a:off x="5942609" y="4756738"/>
            <a:ext cx="618325" cy="728371"/>
            <a:chOff x="6328575" y="3387445"/>
            <a:chExt cx="618325" cy="72837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2A79DC9-39A4-2346-A76F-5A94476A176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6328575" y="3683576"/>
              <a:ext cx="335173" cy="32581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7653B62-1F86-944A-A9A6-0829B112545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6663748" y="3840570"/>
              <a:ext cx="283151" cy="27524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98A52E-AE81-0844-B66E-D9A0BE1B3E11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6611726" y="3387445"/>
              <a:ext cx="335174" cy="32581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576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Back to the air … Here are the main gases … can you name them?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319B68-B961-9143-920C-EF73B3CC6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603"/>
          <a:stretch/>
        </p:blipFill>
        <p:spPr>
          <a:xfrm>
            <a:off x="1698171" y="489322"/>
            <a:ext cx="8631534" cy="592152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ABC8E78-423F-F543-8FA0-3E332BA506E6}"/>
              </a:ext>
            </a:extLst>
          </p:cNvPr>
          <p:cNvGrpSpPr/>
          <p:nvPr/>
        </p:nvGrpSpPr>
        <p:grpSpPr>
          <a:xfrm>
            <a:off x="6993716" y="881875"/>
            <a:ext cx="2762465" cy="2188962"/>
            <a:chOff x="6993716" y="881875"/>
            <a:chExt cx="2762465" cy="218896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3F8BB59-BA7E-654D-9EE0-DD2013650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07644" y="2472472"/>
              <a:ext cx="848537" cy="59836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52DD72D-0AB5-664C-9390-F67550315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85499" y="2206468"/>
              <a:ext cx="518026" cy="55733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522E155-CAAA-8744-A57B-D6E8EF1C8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62753" y="1552163"/>
              <a:ext cx="617212" cy="59836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CA8C024-D434-F748-A3F4-DA4302D79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040419" y="905627"/>
              <a:ext cx="702408" cy="62109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30A39AB-A218-8D4F-B5A5-39E3C813C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93716" y="881875"/>
              <a:ext cx="859134" cy="64484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7582B7B-20C3-AA4B-84B6-8B1DBF230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12701" y="2342609"/>
              <a:ext cx="783932" cy="6448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1052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2783</TotalTime>
  <Words>1432</Words>
  <Application>Microsoft Macintosh PowerPoint</Application>
  <PresentationFormat>Widescreen</PresentationFormat>
  <Paragraphs>194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112</cp:revision>
  <dcterms:created xsi:type="dcterms:W3CDTF">2021-01-22T19:04:36Z</dcterms:created>
  <dcterms:modified xsi:type="dcterms:W3CDTF">2022-01-24T03:41:10Z</dcterms:modified>
</cp:coreProperties>
</file>

<file path=docProps/thumbnail.jpeg>
</file>